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9" r:id="rId2"/>
    <p:sldId id="258" r:id="rId3"/>
    <p:sldId id="265" r:id="rId4"/>
    <p:sldId id="263" r:id="rId5"/>
    <p:sldId id="264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10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611F44-3805-40EE-84F9-608A812F76B8}" type="datetimeFigureOut">
              <a:rPr lang="en-US" smtClean="0"/>
              <a:t>5/31/2018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0D8864-E483-487A-951F-77A50B1DC6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4419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0D8864-E483-487A-951F-77A50B1DC62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0119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8884591"/>
              </p:ext>
            </p:extLst>
          </p:nvPr>
        </p:nvGraphicFramePr>
        <p:xfrm>
          <a:off x="214648" y="2209800"/>
          <a:ext cx="2376152" cy="875211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168624"/>
                <a:gridCol w="1207528"/>
              </a:tblGrid>
              <a:tr h="326571">
                <a:tc rowSpan="2">
                  <a:txBody>
                    <a:bodyPr/>
                    <a:lstStyle/>
                    <a:p>
                      <a:pPr algn="ctr"/>
                      <a:r>
                        <a:rPr lang="ka-GE" sz="1200" b="0" dirty="0" smtClean="0">
                          <a:solidFill>
                            <a:srgbClr val="002060"/>
                          </a:solidFill>
                        </a:rPr>
                        <a:t>თბილისის</a:t>
                      </a:r>
                      <a:r>
                        <a:rPr lang="ka-GE" sz="1200" b="0" baseline="0" dirty="0" smtClean="0">
                          <a:solidFill>
                            <a:srgbClr val="002060"/>
                          </a:solidFill>
                        </a:rPr>
                        <a:t> მერის</a:t>
                      </a:r>
                    </a:p>
                    <a:p>
                      <a:pPr algn="ctr"/>
                      <a:r>
                        <a:rPr lang="ka-GE" sz="1200" b="0" baseline="0" dirty="0" smtClean="0">
                          <a:solidFill>
                            <a:srgbClr val="002060"/>
                          </a:solidFill>
                        </a:rPr>
                        <a:t>62%</a:t>
                      </a:r>
                      <a:endParaRPr lang="en-US" sz="1200" b="0" dirty="0">
                        <a:solidFill>
                          <a:srgbClr val="002060"/>
                        </a:solidFill>
                      </a:endParaRPr>
                    </a:p>
                  </a:txBody>
                  <a:tcPr marL="84406" marR="84406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/>
                        <a:t>Number</a:t>
                      </a:r>
                      <a:endParaRPr lang="en-US" sz="1200" b="0" dirty="0"/>
                    </a:p>
                  </a:txBody>
                  <a:tcPr marL="84406" marR="84406"/>
                </a:tc>
              </a:tr>
              <a:tr h="435429">
                <a:tc vMerge="1">
                  <a:txBody>
                    <a:bodyPr/>
                    <a:lstStyle/>
                    <a:p>
                      <a:pPr algn="ctr"/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000" b="1" dirty="0" smtClean="0"/>
                        <a:t>42</a:t>
                      </a:r>
                      <a:r>
                        <a:rPr lang="ka-GE" sz="1000" b="1" dirty="0" smtClean="0"/>
                        <a:t> პაციენტი</a:t>
                      </a:r>
                      <a:r>
                        <a:rPr lang="en-US" sz="1000" b="1" dirty="0" smtClean="0"/>
                        <a:t> + 10 </a:t>
                      </a:r>
                      <a:r>
                        <a:rPr lang="ka-GE" sz="1000" b="1" dirty="0" smtClean="0"/>
                        <a:t>დაემატა რეგიონიდან</a:t>
                      </a:r>
                      <a:endParaRPr lang="en-US" sz="1000" dirty="0"/>
                    </a:p>
                  </a:txBody>
                  <a:tcPr marL="84406" marR="84406"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8003849"/>
              </p:ext>
            </p:extLst>
          </p:nvPr>
        </p:nvGraphicFramePr>
        <p:xfrm>
          <a:off x="2008980" y="3550920"/>
          <a:ext cx="2198119" cy="64008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198119"/>
              </a:tblGrid>
              <a:tr h="640080">
                <a:tc>
                  <a:txBody>
                    <a:bodyPr/>
                    <a:lstStyle/>
                    <a:p>
                      <a:pPr algn="ctr"/>
                      <a:r>
                        <a:rPr lang="ka-GE" sz="1200" b="1" dirty="0" smtClean="0">
                          <a:solidFill>
                            <a:srgbClr val="002060"/>
                          </a:solidFill>
                        </a:rPr>
                        <a:t>პერჯეტა + ჰერცეპტინი </a:t>
                      </a:r>
                      <a:r>
                        <a:rPr lang="en-US" sz="1200" b="1" baseline="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endParaRPr lang="ka-GE" sz="1200" b="1" baseline="0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ka-GE" sz="1400" b="1" dirty="0" smtClean="0">
                          <a:solidFill>
                            <a:srgbClr val="002060"/>
                          </a:solidFill>
                        </a:rPr>
                        <a:t>8</a:t>
                      </a:r>
                      <a:r>
                        <a:rPr lang="en-US" sz="1400" b="1" dirty="0" smtClean="0">
                          <a:solidFill>
                            <a:srgbClr val="002060"/>
                          </a:solidFill>
                        </a:rPr>
                        <a:t> pts</a:t>
                      </a:r>
                    </a:p>
                  </a:txBody>
                  <a:tcPr marL="84406" marR="84406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Title 1"/>
          <p:cNvSpPr txBox="1">
            <a:spLocks/>
          </p:cNvSpPr>
          <p:nvPr/>
        </p:nvSpPr>
        <p:spPr>
          <a:xfrm>
            <a:off x="163286" y="228600"/>
            <a:ext cx="8401334" cy="8456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029" sz="1800" dirty="0" smtClean="0"/>
              <a:t>HER2+ </a:t>
            </a:r>
            <a:r>
              <a:rPr lang="ka-GE" sz="1800" dirty="0" smtClean="0"/>
              <a:t>მეტასტაზური ძუძუს კიბოს შემთხვევები საქართველოში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ka-GE" sz="1800" i="1" dirty="0" smtClean="0"/>
              <a:t>ადრეული ძუძუს კიბო - </a:t>
            </a:r>
            <a:r>
              <a:rPr lang="ka-GE" sz="1800" dirty="0" smtClean="0"/>
              <a:t>1</a:t>
            </a:r>
            <a:r>
              <a:rPr lang="en-US" sz="1800" dirty="0" smtClean="0"/>
              <a:t>68 </a:t>
            </a:r>
            <a:r>
              <a:rPr lang="ka-GE" sz="1800" dirty="0" smtClean="0"/>
              <a:t>პაციენტი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ka-GE" sz="1800" i="1" dirty="0" smtClean="0"/>
              <a:t>მეტასტაზური</a:t>
            </a:r>
            <a:r>
              <a:rPr lang="en-US" sz="1800" i="1" dirty="0" smtClean="0"/>
              <a:t> </a:t>
            </a:r>
            <a:r>
              <a:rPr lang="ka-GE" sz="1800" i="1" dirty="0" smtClean="0"/>
              <a:t>ძუძუს კიბო - </a:t>
            </a:r>
            <a:r>
              <a:rPr lang="ka-GE" sz="1800" dirty="0" smtClean="0"/>
              <a:t> </a:t>
            </a:r>
            <a:r>
              <a:rPr lang="en-US" sz="1800" dirty="0" smtClean="0"/>
              <a:t>84</a:t>
            </a:r>
            <a:r>
              <a:rPr lang="ka-GE" sz="1800" dirty="0" smtClean="0"/>
              <a:t>პაციენტი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ka-GE" sz="1800" dirty="0" smtClean="0"/>
              <a:t/>
            </a:r>
            <a:br>
              <a:rPr lang="ka-GE" sz="1800" dirty="0" smtClean="0"/>
            </a:br>
            <a:r>
              <a:rPr lang="en-029" sz="1200" dirty="0" smtClean="0"/>
              <a:t/>
            </a:r>
            <a:br>
              <a:rPr lang="en-029" sz="1200" dirty="0" smtClean="0"/>
            </a:br>
            <a:r>
              <a:rPr lang="ka-GE" sz="1200" dirty="0" smtClean="0"/>
              <a:t/>
            </a:r>
            <a:br>
              <a:rPr lang="ka-GE" sz="1200" dirty="0" smtClean="0"/>
            </a:br>
            <a:endParaRPr lang="en-US" sz="1200" dirty="0"/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8001000" y="76200"/>
            <a:ext cx="1105468" cy="69326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Imago" pitchFamily="2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Imago" pitchFamily="2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Imago" pitchFamily="2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Imago" pitchFamily="2" charset="0"/>
              </a:defRPr>
            </a:lvl5pPr>
            <a:lvl6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Imago" pitchFamily="2" charset="0"/>
              </a:defRPr>
            </a:lvl6pPr>
            <a:lvl7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Imago" pitchFamily="2" charset="0"/>
              </a:defRPr>
            </a:lvl7pPr>
            <a:lvl8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Imago" pitchFamily="2" charset="0"/>
              </a:defRPr>
            </a:lvl8pPr>
            <a:lvl9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Imago" pitchFamily="2" charset="0"/>
              </a:defRPr>
            </a:lvl9pPr>
          </a:lstStyle>
          <a:p>
            <a:pPr algn="ctr"/>
            <a:endParaRPr lang="en-US" sz="1800" dirty="0">
              <a:solidFill>
                <a:srgbClr val="00000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2387957" y="3810000"/>
            <a:ext cx="1371600" cy="286148"/>
          </a:xfrm>
          <a:prstGeom prst="ellipse">
            <a:avLst/>
          </a:prstGeom>
          <a:ln w="31750" cmpd="sng">
            <a:solidFill>
              <a:srgbClr val="FF0000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dirty="0" smtClean="0">
              <a:solidFill>
                <a:srgbClr val="000000"/>
              </a:solidFill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3222847"/>
              </p:ext>
            </p:extLst>
          </p:nvPr>
        </p:nvGraphicFramePr>
        <p:xfrm>
          <a:off x="3017288" y="1228856"/>
          <a:ext cx="3612112" cy="7010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612112"/>
              </a:tblGrid>
              <a:tr h="640080">
                <a:tc>
                  <a:txBody>
                    <a:bodyPr/>
                    <a:lstStyle/>
                    <a:p>
                      <a:pPr algn="ctr"/>
                      <a:r>
                        <a:rPr lang="en-029" sz="1200" dirty="0" smtClean="0">
                          <a:solidFill>
                            <a:schemeClr val="tx1"/>
                          </a:solidFill>
                        </a:rPr>
                        <a:t>HER2+ </a:t>
                      </a:r>
                      <a:r>
                        <a:rPr lang="ka-GE" sz="1200" dirty="0" smtClean="0">
                          <a:solidFill>
                            <a:schemeClr val="tx1"/>
                          </a:solidFill>
                        </a:rPr>
                        <a:t>მეტასტაზური ძუძუს კიბოს შემთხვევები საქართველოში</a:t>
                      </a:r>
                      <a:endParaRPr lang="ka-GE" sz="12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ka-GE" sz="1600" b="1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r>
                        <a:rPr lang="ka-GE" sz="1600" b="1" baseline="0" dirty="0" smtClean="0">
                          <a:solidFill>
                            <a:schemeClr val="tx1"/>
                          </a:solidFill>
                        </a:rPr>
                        <a:t> პაციენტი</a:t>
                      </a:r>
                      <a:endParaRPr lang="en-US" sz="1600" b="1" dirty="0" smtClean="0">
                        <a:solidFill>
                          <a:srgbClr val="002060"/>
                        </a:solidFill>
                      </a:endParaRPr>
                    </a:p>
                  </a:txBody>
                  <a:tcPr marL="84406" marR="84406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1077609"/>
              </p:ext>
            </p:extLst>
          </p:nvPr>
        </p:nvGraphicFramePr>
        <p:xfrm>
          <a:off x="2944969" y="2196737"/>
          <a:ext cx="3657600" cy="775063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627031"/>
                <a:gridCol w="2030569"/>
              </a:tblGrid>
              <a:tr h="341461">
                <a:tc rowSpan="2">
                  <a:txBody>
                    <a:bodyPr/>
                    <a:lstStyle/>
                    <a:p>
                      <a:pPr algn="ctr"/>
                      <a:r>
                        <a:rPr lang="ka-GE" sz="1200" b="0" dirty="0" smtClean="0">
                          <a:solidFill>
                            <a:srgbClr val="002060"/>
                          </a:solidFill>
                        </a:rPr>
                        <a:t>ჯანდაცვა</a:t>
                      </a:r>
                    </a:p>
                    <a:p>
                      <a:pPr algn="ctr"/>
                      <a:r>
                        <a:rPr lang="ka-GE" sz="1200" b="0" dirty="0" smtClean="0">
                          <a:solidFill>
                            <a:srgbClr val="002060"/>
                          </a:solidFill>
                        </a:rPr>
                        <a:t>26%</a:t>
                      </a:r>
                      <a:endParaRPr lang="en-US" sz="1200" b="0" dirty="0">
                        <a:solidFill>
                          <a:srgbClr val="002060"/>
                        </a:solidFill>
                      </a:endParaRPr>
                    </a:p>
                  </a:txBody>
                  <a:tcPr marL="84406" marR="84406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Number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 marL="84406" marR="84406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433602">
                <a:tc vMerge="1">
                  <a:txBody>
                    <a:bodyPr/>
                    <a:lstStyle/>
                    <a:p>
                      <a:pPr algn="ctr"/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200" b="1" dirty="0" smtClean="0"/>
                        <a:t>3</a:t>
                      </a:r>
                      <a:r>
                        <a:rPr lang="en-US" sz="1200" b="1" dirty="0" smtClean="0"/>
                        <a:t>2</a:t>
                      </a:r>
                      <a:r>
                        <a:rPr lang="ka-GE" sz="1200" b="1" dirty="0" smtClean="0"/>
                        <a:t>-10 პაციენტი</a:t>
                      </a:r>
                      <a:endParaRPr lang="en-US" sz="1200" dirty="0"/>
                    </a:p>
                  </a:txBody>
                  <a:tcPr marL="84406" marR="84406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6035068"/>
              </p:ext>
            </p:extLst>
          </p:nvPr>
        </p:nvGraphicFramePr>
        <p:xfrm>
          <a:off x="5181600" y="3581400"/>
          <a:ext cx="2967507" cy="56388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967507"/>
              </a:tblGrid>
              <a:tr h="563880">
                <a:tc>
                  <a:txBody>
                    <a:bodyPr/>
                    <a:lstStyle/>
                    <a:p>
                      <a:pPr algn="ctr"/>
                      <a:r>
                        <a:rPr lang="ka-GE" sz="1200" b="1" dirty="0" smtClean="0">
                          <a:solidFill>
                            <a:srgbClr val="002060"/>
                          </a:solidFill>
                        </a:rPr>
                        <a:t> ჰერცეპტინი  ან ლაპატინიბი</a:t>
                      </a:r>
                      <a:r>
                        <a:rPr lang="en-US" sz="1200" b="1" baseline="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endParaRPr lang="ka-GE" sz="1200" b="1" baseline="0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ka-GE" sz="1400" b="1" dirty="0" smtClean="0">
                          <a:solidFill>
                            <a:srgbClr val="002060"/>
                          </a:solidFill>
                        </a:rPr>
                        <a:t>14</a:t>
                      </a:r>
                      <a:r>
                        <a:rPr lang="en-US" sz="1400" b="1" dirty="0" smtClean="0">
                          <a:solidFill>
                            <a:srgbClr val="002060"/>
                          </a:solidFill>
                        </a:rPr>
                        <a:t> pts</a:t>
                      </a:r>
                    </a:p>
                  </a:txBody>
                  <a:tcPr marL="84406" marR="84406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4566745"/>
              </p:ext>
            </p:extLst>
          </p:nvPr>
        </p:nvGraphicFramePr>
        <p:xfrm>
          <a:off x="6958348" y="2209800"/>
          <a:ext cx="2085304" cy="762001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025581"/>
                <a:gridCol w="1059723"/>
              </a:tblGrid>
              <a:tr h="335706">
                <a:tc rowSpan="2">
                  <a:txBody>
                    <a:bodyPr/>
                    <a:lstStyle/>
                    <a:p>
                      <a:pPr algn="ctr"/>
                      <a:r>
                        <a:rPr lang="ka-GE" sz="1200" b="0" dirty="0" smtClean="0">
                          <a:solidFill>
                            <a:srgbClr val="002060"/>
                          </a:solidFill>
                        </a:rPr>
                        <a:t>აჭარის</a:t>
                      </a:r>
                      <a:r>
                        <a:rPr lang="ka-GE" sz="1200" b="0" baseline="0" dirty="0" smtClean="0">
                          <a:solidFill>
                            <a:srgbClr val="002060"/>
                          </a:solidFill>
                        </a:rPr>
                        <a:t> ავტ. რესპ.</a:t>
                      </a:r>
                    </a:p>
                    <a:p>
                      <a:pPr algn="ctr"/>
                      <a:r>
                        <a:rPr lang="ka-GE" sz="1200" b="0" baseline="0" dirty="0" smtClean="0">
                          <a:solidFill>
                            <a:srgbClr val="002060"/>
                          </a:solidFill>
                        </a:rPr>
                        <a:t>12%</a:t>
                      </a:r>
                    </a:p>
                  </a:txBody>
                  <a:tcPr marL="84406" marR="84406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/>
                        <a:t>Number</a:t>
                      </a:r>
                      <a:endParaRPr lang="en-US" sz="1200" b="0" dirty="0"/>
                    </a:p>
                  </a:txBody>
                  <a:tcPr marL="84406" marR="84406"/>
                </a:tc>
              </a:tr>
              <a:tr h="426295">
                <a:tc vMerge="1">
                  <a:txBody>
                    <a:bodyPr/>
                    <a:lstStyle/>
                    <a:p>
                      <a:pPr algn="ctr"/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1</a:t>
                      </a:r>
                      <a:r>
                        <a:rPr lang="ka-GE" sz="1200" b="1" dirty="0" smtClean="0"/>
                        <a:t>0 პაც</a:t>
                      </a:r>
                      <a:endParaRPr lang="en-US" sz="1200" dirty="0"/>
                    </a:p>
                  </a:txBody>
                  <a:tcPr marL="84406" marR="84406"/>
                </a:tc>
              </a:tr>
            </a:tbl>
          </a:graphicData>
        </a:graphic>
      </p:graphicFrame>
      <p:sp>
        <p:nvSpPr>
          <p:cNvPr id="13" name="Oval 12"/>
          <p:cNvSpPr/>
          <p:nvPr/>
        </p:nvSpPr>
        <p:spPr>
          <a:xfrm>
            <a:off x="5943600" y="3810000"/>
            <a:ext cx="1371600" cy="286148"/>
          </a:xfrm>
          <a:prstGeom prst="ellipse">
            <a:avLst/>
          </a:prstGeom>
          <a:ln w="31750" cmpd="sng">
            <a:solidFill>
              <a:srgbClr val="FF0000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dirty="0" smtClean="0">
              <a:solidFill>
                <a:srgbClr val="00000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61666" y="4419600"/>
            <a:ext cx="794413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ka-GE" b="1" u="sng" dirty="0"/>
              <a:t>8 პაციენტი  ჩაიტარებს </a:t>
            </a:r>
            <a:r>
              <a:rPr lang="ka-GE" u="sng" dirty="0"/>
              <a:t> მკურნალობას</a:t>
            </a:r>
            <a:r>
              <a:rPr lang="ka-GE" dirty="0"/>
              <a:t>:</a:t>
            </a:r>
          </a:p>
          <a:p>
            <a:r>
              <a:rPr lang="ka-GE" dirty="0"/>
              <a:t>	პერტუზუმაბი+ტრასტუზუმაბით </a:t>
            </a:r>
          </a:p>
          <a:p>
            <a:r>
              <a:rPr lang="ka-GE" b="1" dirty="0"/>
              <a:t>	</a:t>
            </a:r>
            <a:endParaRPr lang="en-US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b="1" u="sng" dirty="0"/>
              <a:t>1</a:t>
            </a:r>
            <a:r>
              <a:rPr lang="en-US" b="1" u="sng" dirty="0" smtClean="0"/>
              <a:t>4</a:t>
            </a:r>
            <a:r>
              <a:rPr lang="ka-GE" b="1" u="sng" dirty="0" smtClean="0"/>
              <a:t> </a:t>
            </a:r>
            <a:r>
              <a:rPr lang="ka-GE" b="1" u="sng" dirty="0"/>
              <a:t>პაციენტი ჩაიტარებს </a:t>
            </a:r>
            <a:r>
              <a:rPr lang="ka-GE" u="sng" dirty="0"/>
              <a:t> მკურნალობას: </a:t>
            </a:r>
          </a:p>
          <a:p>
            <a:r>
              <a:rPr lang="ka-GE" dirty="0"/>
              <a:t>	ლაპატინიბით  ან ტრასტუზუმაბით </a:t>
            </a:r>
          </a:p>
          <a:p>
            <a:r>
              <a:rPr lang="ka-GE" dirty="0"/>
              <a:t>	</a:t>
            </a:r>
            <a:endParaRPr lang="ka-GE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cxnSp>
        <p:nvCxnSpPr>
          <p:cNvPr id="15" name="Straight Arrow Connector 14"/>
          <p:cNvCxnSpPr/>
          <p:nvPr/>
        </p:nvCxnSpPr>
        <p:spPr bwMode="auto">
          <a:xfrm flipH="1">
            <a:off x="3505200" y="2971800"/>
            <a:ext cx="1066800" cy="45720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tx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 bwMode="auto">
          <a:xfrm>
            <a:off x="4572000" y="2971800"/>
            <a:ext cx="1219200" cy="60960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tx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7609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5009201"/>
              </p:ext>
            </p:extLst>
          </p:nvPr>
        </p:nvGraphicFramePr>
        <p:xfrm>
          <a:off x="152400" y="76201"/>
          <a:ext cx="8991602" cy="5497682"/>
        </p:xfrm>
        <a:graphic>
          <a:graphicData uri="http://schemas.openxmlformats.org/drawingml/2006/table">
            <a:tbl>
              <a:tblPr/>
              <a:tblGrid>
                <a:gridCol w="1842941"/>
                <a:gridCol w="784235"/>
                <a:gridCol w="1034395"/>
                <a:gridCol w="758556"/>
                <a:gridCol w="748578"/>
                <a:gridCol w="906454"/>
                <a:gridCol w="827516"/>
                <a:gridCol w="945925"/>
                <a:gridCol w="1143002"/>
              </a:tblGrid>
              <a:tr h="247527">
                <a:tc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47" marR="6447" marT="6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ka-GE" sz="1000" b="1" i="0" u="none" strike="noStrike" dirty="0" smtClean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ერთწლიანი</a:t>
                      </a:r>
                      <a:r>
                        <a:rPr lang="ka-GE" sz="1000" b="1" i="0" u="none" strike="noStrike" baseline="0" dirty="0" smtClean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 მკურნალობობა</a:t>
                      </a:r>
                      <a:endParaRPr lang="ka-GE" sz="10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6447" marR="6447" marT="6447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ka-G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47" marR="6447" marT="64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ka-G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47" marR="6447" marT="64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47" marR="6447" marT="6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ka-GE" sz="1000" b="1" i="0" u="none" strike="noStrike" dirty="0" smtClean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მკურნალობა 2018</a:t>
                      </a:r>
                      <a:r>
                        <a:rPr lang="ka-GE" sz="1000" b="1" i="0" u="none" strike="noStrike" baseline="0" dirty="0" smtClean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 (6 თვე)</a:t>
                      </a:r>
                      <a:endParaRPr lang="ka-GE" sz="10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6447" marR="6447" marT="6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ka-G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47" marR="6447" marT="64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ka-G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47" marR="6447" marT="64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6447" marR="6447" marT="64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071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.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47" marR="6447" marT="6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პაციენტთა რაოდენობა</a:t>
                      </a:r>
                    </a:p>
                  </a:txBody>
                  <a:tcPr marL="6447" marR="6447" marT="64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მკურნალობის ხანგრძლივობა (თვე)</a:t>
                      </a:r>
                      <a:endParaRPr lang="ka-GE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47" marR="6447" marT="64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ფლაკონების რაოდენობა</a:t>
                      </a:r>
                    </a:p>
                  </a:txBody>
                  <a:tcPr marL="6447" marR="6447" marT="6447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47" marR="6447" marT="6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მკურნალობის ხანგრძლივობა (თვე)</a:t>
                      </a:r>
                      <a:endParaRPr lang="ka-GE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47" marR="6447" marT="6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ფლაკონების რაოდენობა</a:t>
                      </a:r>
                    </a:p>
                  </a:txBody>
                  <a:tcPr marL="6447" marR="6447" marT="64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ერთეულის</a:t>
                      </a:r>
                      <a:r>
                        <a:rPr lang="ka-GE" sz="9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ka-GE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ფასი (ლარი)</a:t>
                      </a:r>
                      <a:endParaRPr lang="ka-GE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47" marR="6447" marT="64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ka-GE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სულ ღირებულება (ლარი)</a:t>
                      </a:r>
                      <a:endParaRPr lang="en-US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6447" marR="6447" marT="6447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23674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ადრეული , ჰერცეპტინი</a:t>
                      </a:r>
                    </a:p>
                  </a:txBody>
                  <a:tcPr marL="6447" marR="6447" marT="6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</a:t>
                      </a:r>
                    </a:p>
                  </a:txBody>
                  <a:tcPr marL="6447" marR="6447" marT="64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</a:t>
                      </a:r>
                    </a:p>
                  </a:txBody>
                  <a:tcPr marL="6447" marR="6447" marT="64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1040</a:t>
                      </a:r>
                    </a:p>
                  </a:txBody>
                  <a:tcPr marL="6447" marR="6447" marT="6447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47" marR="6447" marT="6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47" marR="6447" marT="6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1040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47" marR="6447" marT="64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1792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47" marR="6447" marT="64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ka-GE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1,863,680</a:t>
                      </a:r>
                      <a:endParaRPr lang="en-US" sz="1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47" marR="6447" marT="6447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7527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მეტასტაზური ჰერცეპტინი</a:t>
                      </a:r>
                    </a:p>
                  </a:txBody>
                  <a:tcPr marL="6447" marR="6447" marT="6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47" marR="6447" marT="64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47" marR="6447" marT="64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112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47" marR="6447" marT="6447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47" marR="6447" marT="6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47" marR="6447" marT="6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56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47" marR="6447" marT="64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1792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47" marR="6447" marT="64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000" dirty="0" smtClean="0"/>
                        <a:t>100,352</a:t>
                      </a:r>
                      <a:endParaRPr lang="en-US" sz="1000" dirty="0"/>
                    </a:p>
                  </a:txBody>
                  <a:tcPr marL="6447" marR="6447" marT="6447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87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მეტასტაზური , ჰერცეპტინი+ პერჯეტა</a:t>
                      </a:r>
                    </a:p>
                  </a:txBody>
                  <a:tcPr marL="6447" marR="6447" marT="6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6447" marR="6447" marT="64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6447" marR="6447" marT="64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72*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47" marR="6447" marT="6447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47" marR="6447" marT="6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47" marR="6447" marT="6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40*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47" marR="6447" marT="64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5700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47" marR="6447" marT="64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ka-GE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228,000</a:t>
                      </a:r>
                      <a:endParaRPr lang="en-US" sz="1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47" marR="6447" marT="6447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7216">
                <a:tc gridSpan="9"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          -   </a:t>
                      </a:r>
                    </a:p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Sylfaen"/>
                          <a:ea typeface="+mn-ea"/>
                          <a:cs typeface="+mn-cs"/>
                        </a:rPr>
                        <a:t>* </a:t>
                      </a:r>
                      <a:r>
                        <a:rPr kumimoji="0" lang="ka-GE" sz="8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Sylfaen"/>
                          <a:ea typeface="+mn-ea"/>
                          <a:cs typeface="+mn-cs"/>
                        </a:rPr>
                        <a:t>პერჯეტას</a:t>
                      </a:r>
                      <a:r>
                        <a:rPr kumimoji="0" lang="ka-GE" sz="800" b="0" i="0" u="none" strike="noStrike" kern="0" cap="none" spc="0" normalizeH="0" noProof="0" dirty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Sylfaen"/>
                          <a:ea typeface="+mn-ea"/>
                          <a:cs typeface="+mn-cs"/>
                        </a:rPr>
                        <a:t> პირველი ინფუზია საჭიროებს 2 ფლაკონს</a:t>
                      </a:r>
                      <a:endParaRPr kumimoji="0" lang="en-US" sz="8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Sylfaen"/>
                        <a:ea typeface="+mn-ea"/>
                        <a:cs typeface="+mn-cs"/>
                      </a:endParaRPr>
                    </a:p>
                    <a:p>
                      <a:pPr algn="ctr" fontAlgn="ctr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47" marR="6447" marT="644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47" marR="6447" marT="64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47" marR="6447" marT="64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47" marR="6447" marT="64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47" marR="6447" marT="64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47" marR="6447" marT="64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47" marR="6447" marT="64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9485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0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ადრეული , ჰერცეპტინი</a:t>
                      </a:r>
                    </a:p>
                  </a:txBody>
                  <a:tcPr marL="6447" marR="6447" marT="6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447" marR="6447" marT="6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ჯანდაცვა 80%</a:t>
                      </a:r>
                    </a:p>
                  </a:txBody>
                  <a:tcPr marL="6447" marR="6447" marT="6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პაციენტი 20%</a:t>
                      </a:r>
                    </a:p>
                  </a:txBody>
                  <a:tcPr marL="6447" marR="6447" marT="6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ფლაკონების </a:t>
                      </a:r>
                      <a:r>
                        <a:rPr lang="ka-GE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რაოდენობა</a:t>
                      </a:r>
                      <a:endParaRPr lang="ka-GE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47" marR="6447" marT="6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ბიუჯეტი</a:t>
                      </a:r>
                    </a:p>
                  </a:txBody>
                  <a:tcPr marL="6447" marR="6447" marT="6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47" marR="6447" marT="6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47" marR="6447" marT="6447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447" marR="6447" marT="64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874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ოფიციალური ფასი</a:t>
                      </a:r>
                    </a:p>
                  </a:txBody>
                  <a:tcPr marL="6447" marR="6447" marT="6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2800</a:t>
                      </a:r>
                    </a:p>
                  </a:txBody>
                  <a:tcPr marL="6447" marR="6447" marT="6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2240</a:t>
                      </a:r>
                    </a:p>
                  </a:txBody>
                  <a:tcPr marL="6447" marR="6447" marT="64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560</a:t>
                      </a:r>
                    </a:p>
                  </a:txBody>
                  <a:tcPr marL="6447" marR="6447" marT="6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1040</a:t>
                      </a:r>
                    </a:p>
                  </a:txBody>
                  <a:tcPr marL="6447" marR="6447" marT="6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            2,329,600.00 </a:t>
                      </a:r>
                    </a:p>
                  </a:txBody>
                  <a:tcPr marL="6447" marR="6447" marT="6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47" marR="6447" marT="6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47" marR="6447" marT="64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447" marR="6447" marT="64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8740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მოწოდებული ფასი 20</a:t>
                      </a:r>
                      <a:r>
                        <a:rPr lang="ka-GE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 ფასკლებით</a:t>
                      </a:r>
                    </a:p>
                  </a:txBody>
                  <a:tcPr marL="6447" marR="6447" marT="64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2240</a:t>
                      </a:r>
                    </a:p>
                  </a:txBody>
                  <a:tcPr marL="6447" marR="6447" marT="64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1792</a:t>
                      </a:r>
                    </a:p>
                  </a:txBody>
                  <a:tcPr marL="6447" marR="6447" marT="64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448</a:t>
                      </a:r>
                    </a:p>
                  </a:txBody>
                  <a:tcPr marL="6447" marR="6447" marT="64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1040</a:t>
                      </a:r>
                    </a:p>
                  </a:txBody>
                  <a:tcPr marL="6447" marR="6447" marT="64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1,863,680.00 </a:t>
                      </a:r>
                    </a:p>
                  </a:txBody>
                  <a:tcPr marL="6447" marR="6447" marT="64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(465,920.00)</a:t>
                      </a:r>
                    </a:p>
                  </a:txBody>
                  <a:tcPr marL="6447" marR="6447" marT="6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47" marR="6447" marT="64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447" marR="6447" marT="64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9485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47" marR="6447" marT="644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47" marR="6447" marT="644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47" marR="6447" marT="644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47" marR="6447" marT="644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47" marR="6447" marT="644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47" marR="6447" marT="644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47" marR="6447" marT="64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47" marR="6447" marT="64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447" marR="6447" marT="64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9485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0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მეტასტაზური , ჰერცეპტინი</a:t>
                      </a:r>
                    </a:p>
                  </a:txBody>
                  <a:tcPr marL="6447" marR="6447" marT="6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447" marR="6447" marT="6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ჯანდაცვა 80%</a:t>
                      </a:r>
                    </a:p>
                  </a:txBody>
                  <a:tcPr marL="6447" marR="6447" marT="6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პაციენტი 20%</a:t>
                      </a:r>
                    </a:p>
                  </a:txBody>
                  <a:tcPr marL="6447" marR="6447" marT="6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ფლაკონების რაოდენობა</a:t>
                      </a:r>
                      <a:endParaRPr lang="ka-GE" sz="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47" marR="6447" marT="6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ბიუჯეტი</a:t>
                      </a:r>
                    </a:p>
                  </a:txBody>
                  <a:tcPr marL="6447" marR="6447" marT="6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47" marR="6447" marT="6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47" marR="6447" marT="6447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447" marR="6447" marT="64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874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ოფიციალური ფასი</a:t>
                      </a:r>
                    </a:p>
                  </a:txBody>
                  <a:tcPr marL="6447" marR="6447" marT="6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2800</a:t>
                      </a:r>
                    </a:p>
                  </a:txBody>
                  <a:tcPr marL="6447" marR="6447" marT="6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2240</a:t>
                      </a:r>
                    </a:p>
                  </a:txBody>
                  <a:tcPr marL="6447" marR="6447" marT="64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560</a:t>
                      </a:r>
                    </a:p>
                  </a:txBody>
                  <a:tcPr marL="6447" marR="6447" marT="64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112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47" marR="6447" marT="64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</a:t>
                      </a:r>
                      <a:r>
                        <a:rPr lang="ka-GE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250,880,00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47" marR="6447" marT="64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47" marR="6447" marT="6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47" marR="6447" marT="64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447" marR="6447" marT="64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8740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მოწოდებული ფასი 20</a:t>
                      </a:r>
                      <a:r>
                        <a:rPr lang="ka-GE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  ფასკლებით</a:t>
                      </a:r>
                    </a:p>
                  </a:txBody>
                  <a:tcPr marL="6447" marR="6447" marT="64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2240</a:t>
                      </a:r>
                    </a:p>
                  </a:txBody>
                  <a:tcPr marL="6447" marR="6447" marT="64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1792</a:t>
                      </a:r>
                    </a:p>
                  </a:txBody>
                  <a:tcPr marL="6447" marR="6447" marT="64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448</a:t>
                      </a:r>
                    </a:p>
                  </a:txBody>
                  <a:tcPr marL="6447" marR="6447" marT="64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112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47" marR="6447" marT="64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</a:t>
                      </a:r>
                      <a:r>
                        <a:rPr lang="ka-GE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200,704,00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47" marR="6447" marT="64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</a:t>
                      </a:r>
                      <a:r>
                        <a:rPr lang="ka-GE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50,176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47" marR="6447" marT="6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47" marR="6447" marT="64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447" marR="6447" marT="64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9485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47" marR="6447" marT="644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47" marR="6447" marT="644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47" marR="6447" marT="644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47" marR="6447" marT="644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47" marR="6447" marT="644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47" marR="6447" marT="644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47" marR="6447" marT="64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47" marR="6447" marT="64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447" marR="6447" marT="64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87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0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მეტასტაზური , ჰერცეპტინი+ პერჯეტა</a:t>
                      </a:r>
                    </a:p>
                  </a:txBody>
                  <a:tcPr marL="6447" marR="6447" marT="6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447" marR="6447" marT="6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ჯანდაცვა 80%</a:t>
                      </a:r>
                    </a:p>
                  </a:txBody>
                  <a:tcPr marL="6447" marR="6447" marT="6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პაციენტი 20%</a:t>
                      </a:r>
                    </a:p>
                  </a:txBody>
                  <a:tcPr marL="6447" marR="6447" marT="6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ფლაკონების რაოდენობა</a:t>
                      </a:r>
                      <a:endParaRPr lang="ka-GE" sz="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47" marR="6447" marT="6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ბიუჯეტი</a:t>
                      </a:r>
                    </a:p>
                  </a:txBody>
                  <a:tcPr marL="6447" marR="6447" marT="6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47" marR="6447" marT="6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სულ ოფიციალური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47" marR="6447" marT="6447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3,0</a:t>
                      </a:r>
                      <a:r>
                        <a:rPr lang="ka-GE" sz="1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r>
                        <a:rPr lang="en-US" sz="1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2,</a:t>
                      </a:r>
                      <a:r>
                        <a:rPr lang="ka-GE" sz="1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48</a:t>
                      </a:r>
                      <a:r>
                        <a:rPr lang="en-US" sz="1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0.00</a:t>
                      </a:r>
                      <a:endParaRPr lang="en-US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6447" marR="6447" marT="64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874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ოფიციალური ფასი</a:t>
                      </a:r>
                    </a:p>
                  </a:txBody>
                  <a:tcPr marL="6447" marR="6447" marT="6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7500</a:t>
                      </a:r>
                    </a:p>
                  </a:txBody>
                  <a:tcPr marL="6447" marR="6447" marT="64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6000</a:t>
                      </a:r>
                    </a:p>
                  </a:txBody>
                  <a:tcPr marL="6447" marR="6447" marT="64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1500</a:t>
                      </a:r>
                    </a:p>
                  </a:txBody>
                  <a:tcPr marL="6447" marR="6447" marT="64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47" marR="6447" marT="64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</a:t>
                      </a:r>
                      <a:r>
                        <a:rPr lang="ka-GE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432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,000.00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47" marR="6447" marT="64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47" marR="6447" marT="6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სულ მოწოდებული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47" marR="6447" marT="64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           </a:t>
                      </a:r>
                      <a:r>
                        <a:rPr lang="en-US" sz="1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2,</a:t>
                      </a:r>
                      <a:r>
                        <a:rPr lang="ka-GE" sz="1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474</a:t>
                      </a:r>
                      <a:r>
                        <a:rPr lang="en-US" sz="1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,</a:t>
                      </a:r>
                      <a:r>
                        <a:rPr lang="ka-GE" sz="1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784</a:t>
                      </a:r>
                      <a:r>
                        <a:rPr lang="en-US" sz="1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.00</a:t>
                      </a:r>
                      <a:endParaRPr lang="en-US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6447" marR="6447" marT="64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8740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მოწოდებული ფასი 5</a:t>
                      </a:r>
                      <a:r>
                        <a:rPr lang="ka-GE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 ფასკლებით</a:t>
                      </a:r>
                    </a:p>
                  </a:txBody>
                  <a:tcPr marL="6447" marR="6447" marT="64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7125</a:t>
                      </a:r>
                    </a:p>
                  </a:txBody>
                  <a:tcPr marL="6447" marR="6447" marT="64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5700</a:t>
                      </a:r>
                    </a:p>
                  </a:txBody>
                  <a:tcPr marL="6447" marR="6447" marT="64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1425</a:t>
                      </a:r>
                    </a:p>
                  </a:txBody>
                  <a:tcPr marL="6447" marR="6447" marT="64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47" marR="6447" marT="64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</a:t>
                      </a:r>
                      <a:r>
                        <a:rPr lang="ka-GE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410,400</a:t>
                      </a:r>
                      <a:r>
                        <a:rPr lang="en-US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.00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47" marR="6447" marT="64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</a:t>
                      </a:r>
                      <a:r>
                        <a:rPr lang="ka-GE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21,600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.00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)</a:t>
                      </a:r>
                    </a:p>
                  </a:txBody>
                  <a:tcPr marL="6447" marR="6447" marT="6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სხვაობა (შეღავათი)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47" marR="6447" marT="6447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                  </a:t>
                      </a:r>
                      <a:r>
                        <a:rPr lang="ka-GE" sz="1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537,696.00</a:t>
                      </a:r>
                      <a:r>
                        <a:rPr lang="en-US" sz="1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 </a:t>
                      </a:r>
                      <a:endParaRPr lang="en-US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6447" marR="6447" marT="6447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69485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47" marR="6447" marT="644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47" marR="6447" marT="644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47" marR="6447" marT="644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47" marR="6447" marT="644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47" marR="6447" marT="644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47" marR="6447" marT="644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47" marR="6447" marT="64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47" marR="6447" marT="64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447" marR="6447" marT="644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42875" y="5588913"/>
            <a:ext cx="8839200" cy="900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050" dirty="0" smtClean="0">
                <a:solidFill>
                  <a:srgbClr val="FF0000"/>
                </a:solidFill>
              </a:rPr>
              <a:t>მეტასტაზურის  დამატების შემთხვევაში საჭირო ბიუჯეტი წლის განმავლობაში შეადგენს 2 474 784 ლარს;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050" dirty="0" smtClean="0">
                <a:solidFill>
                  <a:srgbClr val="FF0000"/>
                </a:solidFill>
              </a:rPr>
              <a:t>2017 წელს მხოლოდ ადრეული კიბოს შემთხვევების დაფინანსებისთვის გაიხარჯა  2 399 283 ლარი;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050" dirty="0" smtClean="0">
                <a:solidFill>
                  <a:srgbClr val="FF0000"/>
                </a:solidFill>
              </a:rPr>
              <a:t>სხვაობა შეადგენს  75 501 ლარს;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050" dirty="0" smtClean="0">
                <a:solidFill>
                  <a:srgbClr val="FF0000"/>
                </a:solidFill>
              </a:rPr>
              <a:t>მეტასტაზური შემთხვევების 1 ივნისიდან დაწყების შემთხვევაში  მხოლოდ მეტასტაზურისთვის საჭირო ბიუჯეტი შეადგენს 328 352 ლარს, სულ ადრეული (წლიური) + მეტასტაზური (6 თვე)= 2 192 032 ლარს </a:t>
            </a:r>
            <a:endParaRPr lang="en-US" sz="105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6573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99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 noGrp="1"/>
          </p:cNvSpPr>
          <p:nvPr>
            <p:ph type="title"/>
          </p:nvPr>
        </p:nvSpPr>
        <p:spPr>
          <a:xfrm>
            <a:off x="762000" y="2133600"/>
            <a:ext cx="7924800" cy="3124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33615964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958163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</TotalTime>
  <Words>335</Words>
  <Application>Microsoft Office PowerPoint</Application>
  <PresentationFormat>On-screen Show (4:3)</PresentationFormat>
  <Paragraphs>129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Khatuna Chachava</dc:creator>
  <cp:lastModifiedBy>Khatuna Chachava</cp:lastModifiedBy>
  <cp:revision>55</cp:revision>
  <dcterms:created xsi:type="dcterms:W3CDTF">2006-08-16T00:00:00Z</dcterms:created>
  <dcterms:modified xsi:type="dcterms:W3CDTF">2018-05-31T13:26:21Z</dcterms:modified>
</cp:coreProperties>
</file>